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9" r:id="rId2"/>
    <p:sldId id="272" r:id="rId3"/>
    <p:sldId id="260" r:id="rId4"/>
    <p:sldId id="275" r:id="rId5"/>
    <p:sldId id="276" r:id="rId6"/>
    <p:sldId id="277" r:id="rId7"/>
    <p:sldId id="278" r:id="rId8"/>
    <p:sldId id="274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06" autoAdjust="0"/>
    <p:restoredTop sz="96242" autoAdjust="0"/>
  </p:normalViewPr>
  <p:slideViewPr>
    <p:cSldViewPr snapToGrid="0" showGuides="1">
      <p:cViewPr varScale="1">
        <p:scale>
          <a:sx n="52" d="100"/>
          <a:sy n="52" d="100"/>
        </p:scale>
        <p:origin x="36" y="703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0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04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5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896505"/>
            <a:ext cx="4981067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Exploratory Data Analysis – MTA Data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7029" y="3986188"/>
            <a:ext cx="444403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a typeface="Gadugi" panose="020B0502040204020203" pitchFamily="34" charset="0"/>
              </a:rPr>
              <a:t>Ahmed Almuaybid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0392">
                <a:alpha val="86000"/>
              </a:srgbClr>
            </a:gs>
            <a:gs pos="81000">
              <a:srgbClr val="0C0466">
                <a:alpha val="84000"/>
              </a:srgbClr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50" name="Freeform 49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5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397500" y="1941286"/>
            <a:ext cx="6146800" cy="4112344"/>
            <a:chOff x="5397500" y="1854200"/>
            <a:chExt cx="6146800" cy="4112344"/>
          </a:xfrm>
        </p:grpSpPr>
        <p:sp>
          <p:nvSpPr>
            <p:cNvPr id="7" name="Rounded Rectangle 6"/>
            <p:cNvSpPr/>
            <p:nvPr/>
          </p:nvSpPr>
          <p:spPr>
            <a:xfrm>
              <a:off x="5397500" y="1854200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97500" y="3345222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97500" y="4836244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0566617" y="2038350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0C0466">
                    <a:shade val="30000"/>
                    <a:satMod val="115000"/>
                  </a:srgbClr>
                </a:gs>
                <a:gs pos="50000">
                  <a:srgbClr val="0C0466">
                    <a:shade val="67500"/>
                    <a:satMod val="115000"/>
                  </a:srgbClr>
                </a:gs>
                <a:gs pos="100000">
                  <a:srgbClr val="0C0466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0566617" y="3529372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D30392">
                    <a:shade val="30000"/>
                    <a:satMod val="115000"/>
                  </a:srgbClr>
                </a:gs>
                <a:gs pos="50000">
                  <a:srgbClr val="D30392">
                    <a:shade val="67500"/>
                    <a:satMod val="115000"/>
                  </a:srgbClr>
                </a:gs>
                <a:gs pos="100000">
                  <a:srgbClr val="D30392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566617" y="5020394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F78484">
                    <a:shade val="30000"/>
                    <a:satMod val="115000"/>
                  </a:srgbClr>
                </a:gs>
                <a:gs pos="50000">
                  <a:srgbClr val="F78484">
                    <a:shade val="67500"/>
                    <a:satMod val="115000"/>
                  </a:srgbClr>
                </a:gs>
                <a:gs pos="100000">
                  <a:srgbClr val="F78484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62379" y="2034631"/>
              <a:ext cx="3778773" cy="769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dirty="0"/>
                <a:t> </a:t>
              </a:r>
              <a:r>
                <a:rPr lang="en" sz="3600" dirty="0"/>
                <a:t>Introduction</a:t>
              </a:r>
              <a:endParaRPr lang="en-US" sz="3600" dirty="0"/>
            </a:p>
            <a:p>
              <a:r>
                <a:rPr lang="en-US" sz="1400" dirty="0"/>
                <a:t>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55005" y="3354271"/>
              <a:ext cx="3778773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dirty="0"/>
                <a:t>D</a:t>
              </a:r>
              <a:r>
                <a:rPr lang="en" sz="3600" dirty="0"/>
                <a:t>ata Used </a:t>
              </a:r>
            </a:p>
            <a:p>
              <a:pPr algn="ctr"/>
              <a:r>
                <a:rPr lang="en" sz="3600" dirty="0"/>
                <a:t>Analysis </a:t>
              </a:r>
              <a:endParaRPr lang="en-US" sz="36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55005" y="4876074"/>
              <a:ext cx="3778773" cy="104644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200" dirty="0"/>
                <a:t>Conclusion</a:t>
              </a:r>
            </a:p>
            <a:p>
              <a:pPr algn="ctr"/>
              <a:r>
                <a:rPr lang="en-US" sz="3600" dirty="0"/>
                <a:t> Q&amp;A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838873" y="2246312"/>
              <a:ext cx="217488" cy="346076"/>
              <a:chOff x="6351588" y="1450976"/>
              <a:chExt cx="217488" cy="346076"/>
            </a:xfrm>
          </p:grpSpPr>
          <p:sp>
            <p:nvSpPr>
              <p:cNvPr id="20" name="Oval 140"/>
              <p:cNvSpPr>
                <a:spLocks noChangeArrowheads="1"/>
              </p:cNvSpPr>
              <p:nvPr/>
            </p:nvSpPr>
            <p:spPr bwMode="auto">
              <a:xfrm>
                <a:off x="6381751" y="1450976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141"/>
              <p:cNvSpPr>
                <a:spLocks/>
              </p:cNvSpPr>
              <p:nvPr/>
            </p:nvSpPr>
            <p:spPr bwMode="auto">
              <a:xfrm>
                <a:off x="6351588" y="1585914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142"/>
              <p:cNvSpPr>
                <a:spLocks/>
              </p:cNvSpPr>
              <p:nvPr/>
            </p:nvSpPr>
            <p:spPr bwMode="auto">
              <a:xfrm>
                <a:off x="6524626" y="1690689"/>
                <a:ext cx="44450" cy="106363"/>
              </a:xfrm>
              <a:custGeom>
                <a:avLst/>
                <a:gdLst>
                  <a:gd name="T0" fmla="*/ 14 w 28"/>
                  <a:gd name="T1" fmla="*/ 0 h 67"/>
                  <a:gd name="T2" fmla="*/ 28 w 28"/>
                  <a:gd name="T3" fmla="*/ 0 h 67"/>
                  <a:gd name="T4" fmla="*/ 28 w 28"/>
                  <a:gd name="T5" fmla="*/ 67 h 67"/>
                  <a:gd name="T6" fmla="*/ 0 w 28"/>
                  <a:gd name="T7" fmla="*/ 67 h 67"/>
                  <a:gd name="T8" fmla="*/ 0 w 28"/>
                  <a:gd name="T9" fmla="*/ 0 h 67"/>
                  <a:gd name="T10" fmla="*/ 14 w 28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67">
                    <a:moveTo>
                      <a:pt x="14" y="0"/>
                    </a:moveTo>
                    <a:lnTo>
                      <a:pt x="28" y="0"/>
                    </a:lnTo>
                    <a:lnTo>
                      <a:pt x="28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Line 143"/>
              <p:cNvSpPr>
                <a:spLocks noChangeShapeType="1"/>
              </p:cNvSpPr>
              <p:nvPr/>
            </p:nvSpPr>
            <p:spPr bwMode="auto">
              <a:xfrm flipV="1">
                <a:off x="6546851" y="1668464"/>
                <a:ext cx="0" cy="22225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144"/>
              <p:cNvSpPr>
                <a:spLocks/>
              </p:cNvSpPr>
              <p:nvPr/>
            </p:nvSpPr>
            <p:spPr bwMode="auto">
              <a:xfrm>
                <a:off x="6419851" y="1585914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778548" y="3737334"/>
              <a:ext cx="338138" cy="346076"/>
              <a:chOff x="8455025" y="3617913"/>
              <a:chExt cx="338138" cy="346076"/>
            </a:xfrm>
          </p:grpSpPr>
          <p:sp>
            <p:nvSpPr>
              <p:cNvPr id="26" name="Oval 294"/>
              <p:cNvSpPr>
                <a:spLocks noChangeArrowheads="1"/>
              </p:cNvSpPr>
              <p:nvPr/>
            </p:nvSpPr>
            <p:spPr bwMode="auto">
              <a:xfrm>
                <a:off x="8485188" y="3617913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95"/>
              <p:cNvSpPr>
                <a:spLocks/>
              </p:cNvSpPr>
              <p:nvPr/>
            </p:nvSpPr>
            <p:spPr bwMode="auto">
              <a:xfrm>
                <a:off x="8455025" y="3752851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8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96"/>
              <p:cNvSpPr>
                <a:spLocks/>
              </p:cNvSpPr>
              <p:nvPr/>
            </p:nvSpPr>
            <p:spPr bwMode="auto">
              <a:xfrm>
                <a:off x="8523288" y="3752851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97"/>
              <p:cNvSpPr>
                <a:spLocks/>
              </p:cNvSpPr>
              <p:nvPr/>
            </p:nvSpPr>
            <p:spPr bwMode="auto">
              <a:xfrm>
                <a:off x="8636000" y="3632201"/>
                <a:ext cx="157163" cy="211138"/>
              </a:xfrm>
              <a:custGeom>
                <a:avLst/>
                <a:gdLst>
                  <a:gd name="T0" fmla="*/ 9 w 99"/>
                  <a:gd name="T1" fmla="*/ 133 h 133"/>
                  <a:gd name="T2" fmla="*/ 99 w 99"/>
                  <a:gd name="T3" fmla="*/ 133 h 133"/>
                  <a:gd name="T4" fmla="*/ 99 w 99"/>
                  <a:gd name="T5" fmla="*/ 0 h 133"/>
                  <a:gd name="T6" fmla="*/ 0 w 99"/>
                  <a:gd name="T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9" h="133">
                    <a:moveTo>
                      <a:pt x="9" y="133"/>
                    </a:moveTo>
                    <a:lnTo>
                      <a:pt x="99" y="133"/>
                    </a:lnTo>
                    <a:lnTo>
                      <a:pt x="99" y="0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Line 298"/>
              <p:cNvSpPr>
                <a:spLocks noChangeShapeType="1"/>
              </p:cNvSpPr>
              <p:nvPr/>
            </p:nvSpPr>
            <p:spPr bwMode="auto">
              <a:xfrm>
                <a:off x="8658225" y="3813176"/>
                <a:ext cx="90488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Line 299"/>
              <p:cNvSpPr>
                <a:spLocks noChangeShapeType="1"/>
              </p:cNvSpPr>
              <p:nvPr/>
            </p:nvSpPr>
            <p:spPr bwMode="auto">
              <a:xfrm flipV="1">
                <a:off x="8688388" y="3752851"/>
                <a:ext cx="0" cy="603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Line 300"/>
              <p:cNvSpPr>
                <a:spLocks noChangeShapeType="1"/>
              </p:cNvSpPr>
              <p:nvPr/>
            </p:nvSpPr>
            <p:spPr bwMode="auto">
              <a:xfrm flipV="1">
                <a:off x="8718550" y="3722688"/>
                <a:ext cx="0" cy="90488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Line 301"/>
              <p:cNvSpPr>
                <a:spLocks noChangeShapeType="1"/>
              </p:cNvSpPr>
              <p:nvPr/>
            </p:nvSpPr>
            <p:spPr bwMode="auto">
              <a:xfrm flipV="1">
                <a:off x="8748713" y="3676651"/>
                <a:ext cx="0" cy="1365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775373" y="5225182"/>
              <a:ext cx="344488" cy="352425"/>
              <a:chOff x="7734300" y="4332288"/>
              <a:chExt cx="344488" cy="352425"/>
            </a:xfrm>
          </p:grpSpPr>
          <p:sp>
            <p:nvSpPr>
              <p:cNvPr id="35" name="Oval 240"/>
              <p:cNvSpPr>
                <a:spLocks noChangeArrowheads="1"/>
              </p:cNvSpPr>
              <p:nvPr/>
            </p:nvSpPr>
            <p:spPr bwMode="auto">
              <a:xfrm>
                <a:off x="7764463" y="4338638"/>
                <a:ext cx="104775" cy="106363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241"/>
              <p:cNvSpPr>
                <a:spLocks/>
              </p:cNvSpPr>
              <p:nvPr/>
            </p:nvSpPr>
            <p:spPr bwMode="auto">
              <a:xfrm>
                <a:off x="7734300" y="4475163"/>
                <a:ext cx="165100" cy="209550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242"/>
              <p:cNvSpPr>
                <a:spLocks/>
              </p:cNvSpPr>
              <p:nvPr/>
            </p:nvSpPr>
            <p:spPr bwMode="auto">
              <a:xfrm>
                <a:off x="7800975" y="4475163"/>
                <a:ext cx="30163" cy="104775"/>
              </a:xfrm>
              <a:custGeom>
                <a:avLst/>
                <a:gdLst>
                  <a:gd name="T0" fmla="*/ 15 w 19"/>
                  <a:gd name="T1" fmla="*/ 0 h 66"/>
                  <a:gd name="T2" fmla="*/ 5 w 19"/>
                  <a:gd name="T3" fmla="*/ 0 h 66"/>
                  <a:gd name="T4" fmla="*/ 0 w 19"/>
                  <a:gd name="T5" fmla="*/ 57 h 66"/>
                  <a:gd name="T6" fmla="*/ 10 w 19"/>
                  <a:gd name="T7" fmla="*/ 66 h 66"/>
                  <a:gd name="T8" fmla="*/ 19 w 19"/>
                  <a:gd name="T9" fmla="*/ 57 h 66"/>
                  <a:gd name="T10" fmla="*/ 15 w 19"/>
                  <a:gd name="T11" fmla="*/ 0 h 66"/>
                  <a:gd name="T12" fmla="*/ 15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5" y="0"/>
                    </a:moveTo>
                    <a:lnTo>
                      <a:pt x="5" y="0"/>
                    </a:lnTo>
                    <a:lnTo>
                      <a:pt x="0" y="57"/>
                    </a:lnTo>
                    <a:lnTo>
                      <a:pt x="10" y="66"/>
                    </a:lnTo>
                    <a:lnTo>
                      <a:pt x="19" y="57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243"/>
              <p:cNvSpPr>
                <a:spLocks/>
              </p:cNvSpPr>
              <p:nvPr/>
            </p:nvSpPr>
            <p:spPr bwMode="auto">
              <a:xfrm>
                <a:off x="7981950" y="4456113"/>
                <a:ext cx="30163" cy="33338"/>
              </a:xfrm>
              <a:custGeom>
                <a:avLst/>
                <a:gdLst>
                  <a:gd name="T0" fmla="*/ 19 w 19"/>
                  <a:gd name="T1" fmla="*/ 0 h 21"/>
                  <a:gd name="T2" fmla="*/ 19 w 19"/>
                  <a:gd name="T3" fmla="*/ 21 h 21"/>
                  <a:gd name="T4" fmla="*/ 0 w 19"/>
                  <a:gd name="T5" fmla="*/ 21 h 21"/>
                  <a:gd name="T6" fmla="*/ 0 w 19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1">
                    <a:moveTo>
                      <a:pt x="19" y="0"/>
                    </a:move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Oval 244"/>
              <p:cNvSpPr>
                <a:spLocks noChangeArrowheads="1"/>
              </p:cNvSpPr>
              <p:nvPr/>
            </p:nvSpPr>
            <p:spPr bwMode="auto">
              <a:xfrm>
                <a:off x="7951788" y="4368801"/>
                <a:ext cx="90488" cy="90488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Line 245"/>
              <p:cNvSpPr>
                <a:spLocks noChangeShapeType="1"/>
              </p:cNvSpPr>
              <p:nvPr/>
            </p:nvSpPr>
            <p:spPr bwMode="auto">
              <a:xfrm>
                <a:off x="7996238" y="4332288"/>
                <a:ext cx="0" cy="14288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Line 246"/>
              <p:cNvSpPr>
                <a:spLocks noChangeShapeType="1"/>
              </p:cNvSpPr>
              <p:nvPr/>
            </p:nvSpPr>
            <p:spPr bwMode="auto">
              <a:xfrm flipH="1">
                <a:off x="804545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Line 247"/>
              <p:cNvSpPr>
                <a:spLocks noChangeShapeType="1"/>
              </p:cNvSpPr>
              <p:nvPr/>
            </p:nvSpPr>
            <p:spPr bwMode="auto">
              <a:xfrm flipH="1">
                <a:off x="8064500" y="4414838"/>
                <a:ext cx="14288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Line 248"/>
              <p:cNvSpPr>
                <a:spLocks noChangeShapeType="1"/>
              </p:cNvSpPr>
              <p:nvPr/>
            </p:nvSpPr>
            <p:spPr bwMode="auto">
              <a:xfrm flipH="1" flipV="1">
                <a:off x="804545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Line 249"/>
              <p:cNvSpPr>
                <a:spLocks noChangeShapeType="1"/>
              </p:cNvSpPr>
              <p:nvPr/>
            </p:nvSpPr>
            <p:spPr bwMode="auto">
              <a:xfrm flipV="1">
                <a:off x="793750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Line 250"/>
              <p:cNvSpPr>
                <a:spLocks noChangeShapeType="1"/>
              </p:cNvSpPr>
              <p:nvPr/>
            </p:nvSpPr>
            <p:spPr bwMode="auto">
              <a:xfrm>
                <a:off x="7913688" y="4414838"/>
                <a:ext cx="15875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Line 251"/>
              <p:cNvSpPr>
                <a:spLocks noChangeShapeType="1"/>
              </p:cNvSpPr>
              <p:nvPr/>
            </p:nvSpPr>
            <p:spPr bwMode="auto">
              <a:xfrm>
                <a:off x="793750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5" name="Freeform 54"/>
          <p:cNvSpPr/>
          <p:nvPr/>
        </p:nvSpPr>
        <p:spPr>
          <a:xfrm>
            <a:off x="0" y="1"/>
            <a:ext cx="7438858" cy="6857999"/>
          </a:xfrm>
          <a:custGeom>
            <a:avLst/>
            <a:gdLst>
              <a:gd name="connsiteX0" fmla="*/ 0 w 7438858"/>
              <a:gd name="connsiteY0" fmla="*/ 0 h 6857999"/>
              <a:gd name="connsiteX1" fmla="*/ 3586150 w 7438858"/>
              <a:gd name="connsiteY1" fmla="*/ 0 h 6857999"/>
              <a:gd name="connsiteX2" fmla="*/ 3628571 w 7438858"/>
              <a:gd name="connsiteY2" fmla="*/ 14514 h 6857999"/>
              <a:gd name="connsiteX3" fmla="*/ 6154057 w 7438858"/>
              <a:gd name="connsiteY3" fmla="*/ 1886857 h 6857999"/>
              <a:gd name="connsiteX4" fmla="*/ 5965371 w 7438858"/>
              <a:gd name="connsiteY4" fmla="*/ 3730171 h 6857999"/>
              <a:gd name="connsiteX5" fmla="*/ 6386286 w 7438858"/>
              <a:gd name="connsiteY5" fmla="*/ 4688114 h 6857999"/>
              <a:gd name="connsiteX6" fmla="*/ 6096000 w 7438858"/>
              <a:gd name="connsiteY6" fmla="*/ 6270171 h 6857999"/>
              <a:gd name="connsiteX7" fmla="*/ 7291614 w 7438858"/>
              <a:gd name="connsiteY7" fmla="*/ 6809014 h 6857999"/>
              <a:gd name="connsiteX8" fmla="*/ 7438858 w 7438858"/>
              <a:gd name="connsiteY8" fmla="*/ 6857999 h 6857999"/>
              <a:gd name="connsiteX9" fmla="*/ 0 w 7438858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38858" h="6857999">
                <a:moveTo>
                  <a:pt x="0" y="0"/>
                </a:moveTo>
                <a:lnTo>
                  <a:pt x="3586150" y="0"/>
                </a:lnTo>
                <a:lnTo>
                  <a:pt x="3628571" y="14514"/>
                </a:lnTo>
                <a:cubicBezTo>
                  <a:pt x="4852609" y="420914"/>
                  <a:pt x="5764590" y="1267581"/>
                  <a:pt x="6154057" y="1886857"/>
                </a:cubicBezTo>
                <a:cubicBezTo>
                  <a:pt x="6543524" y="2506133"/>
                  <a:pt x="5926666" y="3263295"/>
                  <a:pt x="5965371" y="3730171"/>
                </a:cubicBezTo>
                <a:cubicBezTo>
                  <a:pt x="6004076" y="4197047"/>
                  <a:pt x="6364515" y="4264781"/>
                  <a:pt x="6386286" y="4688114"/>
                </a:cubicBezTo>
                <a:cubicBezTo>
                  <a:pt x="6408057" y="5111447"/>
                  <a:pt x="5914572" y="5856514"/>
                  <a:pt x="6096000" y="6270171"/>
                </a:cubicBezTo>
                <a:cubicBezTo>
                  <a:pt x="6186714" y="6477000"/>
                  <a:pt x="6823529" y="6657824"/>
                  <a:pt x="7291614" y="6809014"/>
                </a:cubicBezTo>
                <a:lnTo>
                  <a:pt x="743885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7700" y="3316421"/>
            <a:ext cx="4241541" cy="854075"/>
          </a:xfrm>
        </p:spPr>
        <p:txBody>
          <a:bodyPr>
            <a:noAutofit/>
          </a:bodyPr>
          <a:lstStyle/>
          <a:p>
            <a:r>
              <a:rPr lang="en-US" sz="6000" dirty="0"/>
              <a:t>OUTLINE</a:t>
            </a:r>
          </a:p>
        </p:txBody>
      </p:sp>
      <p:sp>
        <p:nvSpPr>
          <p:cNvPr id="62" name="Slide Number Placeholder 6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Round Same Side Corner Rectangle 62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4289012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662753" y="311707"/>
            <a:ext cx="6349957" cy="560153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NYC subway established around 1904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The current map of it has not change since 1979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Propose to NYC Transit Authority to be prepared for the next ten year of increasing population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1025549" y="5740649"/>
            <a:ext cx="613202" cy="0"/>
            <a:chOff x="5410200" y="5090501"/>
            <a:chExt cx="613202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49">
            <a:extLst>
              <a:ext uri="{FF2B5EF4-FFF2-40B4-BE49-F238E27FC236}">
                <a16:creationId xmlns:a16="http://schemas.microsoft.com/office/drawing/2014/main" id="{B28D72F4-D062-4605-A517-0B145D2E9AE7}"/>
              </a:ext>
            </a:extLst>
          </p:cNvPr>
          <p:cNvSpPr/>
          <p:nvPr/>
        </p:nvSpPr>
        <p:spPr>
          <a:xfrm>
            <a:off x="4511335" y="2072147"/>
            <a:ext cx="3101707" cy="26467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Used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6895" y="4020602"/>
            <a:ext cx="3118655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D30392"/>
                </a:solidFill>
              </a:rPr>
              <a:t>Projected Population 2010-2040 - Summary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1443" y="2012805"/>
            <a:ext cx="3209560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7B02F7"/>
                </a:solidFill>
              </a:rPr>
              <a:t>New York City: MTA turnstile data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517114" y="2982391"/>
            <a:ext cx="3329640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F78484"/>
                </a:solidFill>
              </a:rPr>
              <a:t>NYC Transit Data Turnstiles Station List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535869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1535869" y="1888351"/>
            <a:ext cx="460707" cy="45719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951580" y="2895703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783F469-0AB1-4C70-83EE-9D2C8BE54A69}"/>
              </a:ext>
            </a:extLst>
          </p:cNvPr>
          <p:cNvGrpSpPr/>
          <p:nvPr/>
        </p:nvGrpSpPr>
        <p:grpSpPr>
          <a:xfrm>
            <a:off x="5104482" y="2563925"/>
            <a:ext cx="2024572" cy="1730150"/>
            <a:chOff x="3398838" y="3979863"/>
            <a:chExt cx="346075" cy="34607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6B44EE3-662C-4B8C-B465-C24A6687A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Line 126">
              <a:extLst>
                <a:ext uri="{FF2B5EF4-FFF2-40B4-BE49-F238E27FC236}">
                  <a16:creationId xmlns:a16="http://schemas.microsoft.com/office/drawing/2014/main" id="{6CE2BE5A-847B-4CA6-898C-558172EA62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51">
              <a:extLst>
                <a:ext uri="{FF2B5EF4-FFF2-40B4-BE49-F238E27FC236}">
                  <a16:creationId xmlns:a16="http://schemas.microsoft.com/office/drawing/2014/main" id="{BA7E78E6-236D-4167-A858-9FBA79392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0918F6B-1441-4684-8847-DE861F224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8289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3137868"/>
            <a:ext cx="12064181" cy="3720131"/>
          </a:xfrm>
          <a:prstGeom prst="rect">
            <a:avLst/>
          </a:prstGeom>
          <a:solidFill>
            <a:schemeClr val="bg1">
              <a:lumMod val="8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7942" y="1119196"/>
            <a:ext cx="2980871" cy="85407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66806" y="2198052"/>
            <a:ext cx="2683144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/>
              <a:t>Each borough and it average daily entire 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832EABE-DB11-47DD-BD86-98CBB3BC37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526" y="1370640"/>
            <a:ext cx="7365101" cy="458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8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395322" y="5480448"/>
            <a:ext cx="5397087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/>
              <a:t>Here is the total numbers of station per borough</a:t>
            </a:r>
          </a:p>
          <a:p>
            <a:pPr algn="ctr"/>
            <a:r>
              <a:rPr lang="en-US" sz="2800" dirty="0"/>
              <a:t>[180,6119,7223,15118,13338]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Picture 4" descr="Pie chart&#10;&#10;Description automatically generated with low confidence">
            <a:extLst>
              <a:ext uri="{FF2B5EF4-FFF2-40B4-BE49-F238E27FC236}">
                <a16:creationId xmlns:a16="http://schemas.microsoft.com/office/drawing/2014/main" id="{9BD8DB43-01A3-489D-BD65-A78F0E338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092" y="1557807"/>
            <a:ext cx="6253548" cy="410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632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759617" y="5874872"/>
            <a:ext cx="7052560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800" dirty="0"/>
              <a:t>Projected population increase per borough</a:t>
            </a:r>
          </a:p>
          <a:p>
            <a:pPr algn="ctr"/>
            <a:r>
              <a:rPr lang="en-US" sz="2800" dirty="0"/>
              <a:t>From 2020 to 2040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B407418-0EA9-49B7-BAC8-41AF4C052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1" y="2078931"/>
            <a:ext cx="5650793" cy="3530159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5718D5B8-AB27-4742-9E76-5AE8C759A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898" y="2078930"/>
            <a:ext cx="5650793" cy="35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22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0392">
                <a:alpha val="86000"/>
              </a:srgbClr>
            </a:gs>
            <a:gs pos="81000">
              <a:srgbClr val="0C0466">
                <a:alpha val="84000"/>
              </a:srgbClr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50" name="Freeform 49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5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397500" y="1941286"/>
            <a:ext cx="6407959" cy="4112344"/>
            <a:chOff x="5397500" y="1854200"/>
            <a:chExt cx="6407959" cy="4112344"/>
          </a:xfrm>
        </p:grpSpPr>
        <p:sp>
          <p:nvSpPr>
            <p:cNvPr id="7" name="Rounded Rectangle 6"/>
            <p:cNvSpPr/>
            <p:nvPr/>
          </p:nvSpPr>
          <p:spPr>
            <a:xfrm>
              <a:off x="5397500" y="1854200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97500" y="3345222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97500" y="4836244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43753" y="1905953"/>
              <a:ext cx="5961706" cy="14773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200" dirty="0"/>
                <a:t> </a:t>
              </a:r>
              <a:r>
                <a:rPr lang="en" sz="3200" dirty="0"/>
                <a:t>Most of the daily entries </a:t>
              </a:r>
            </a:p>
            <a:p>
              <a:pPr algn="ctr"/>
              <a:r>
                <a:rPr lang="en" sz="3200" dirty="0"/>
                <a:t>come from Manhattan</a:t>
              </a:r>
              <a:endParaRPr lang="en-US" sz="3200" dirty="0"/>
            </a:p>
            <a:p>
              <a:r>
                <a:rPr lang="en-US" sz="3200" dirty="0"/>
                <a:t>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36719" y="3424556"/>
              <a:ext cx="4975774" cy="98488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200" dirty="0"/>
                <a:t>Brooklyn &amp; Manhattan</a:t>
              </a:r>
            </a:p>
            <a:p>
              <a:pPr algn="ctr"/>
              <a:r>
                <a:rPr lang="en-US" sz="3200" dirty="0"/>
                <a:t>have the majority of stations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288032" y="4908951"/>
              <a:ext cx="5140466" cy="98488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200" dirty="0"/>
                <a:t>Future increase in population in Bronx &amp; Brooklyn 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869036" y="2246312"/>
              <a:ext cx="165100" cy="239713"/>
              <a:chOff x="6381751" y="1450976"/>
              <a:chExt cx="165100" cy="239713"/>
            </a:xfrm>
          </p:grpSpPr>
          <p:sp>
            <p:nvSpPr>
              <p:cNvPr id="20" name="Oval 140"/>
              <p:cNvSpPr>
                <a:spLocks noChangeArrowheads="1"/>
              </p:cNvSpPr>
              <p:nvPr/>
            </p:nvSpPr>
            <p:spPr bwMode="auto">
              <a:xfrm>
                <a:off x="6381751" y="1450976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Line 143"/>
              <p:cNvSpPr>
                <a:spLocks noChangeShapeType="1"/>
              </p:cNvSpPr>
              <p:nvPr/>
            </p:nvSpPr>
            <p:spPr bwMode="auto">
              <a:xfrm flipV="1">
                <a:off x="6546851" y="1668464"/>
                <a:ext cx="0" cy="22225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954761" y="5225182"/>
              <a:ext cx="165100" cy="157163"/>
              <a:chOff x="7913688" y="4332288"/>
              <a:chExt cx="165100" cy="157163"/>
            </a:xfrm>
          </p:grpSpPr>
          <p:sp>
            <p:nvSpPr>
              <p:cNvPr id="38" name="Freeform 243"/>
              <p:cNvSpPr>
                <a:spLocks/>
              </p:cNvSpPr>
              <p:nvPr/>
            </p:nvSpPr>
            <p:spPr bwMode="auto">
              <a:xfrm>
                <a:off x="7981950" y="4456113"/>
                <a:ext cx="30163" cy="33338"/>
              </a:xfrm>
              <a:custGeom>
                <a:avLst/>
                <a:gdLst>
                  <a:gd name="T0" fmla="*/ 19 w 19"/>
                  <a:gd name="T1" fmla="*/ 0 h 21"/>
                  <a:gd name="T2" fmla="*/ 19 w 19"/>
                  <a:gd name="T3" fmla="*/ 21 h 21"/>
                  <a:gd name="T4" fmla="*/ 0 w 19"/>
                  <a:gd name="T5" fmla="*/ 21 h 21"/>
                  <a:gd name="T6" fmla="*/ 0 w 19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1">
                    <a:moveTo>
                      <a:pt x="19" y="0"/>
                    </a:move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Line 245"/>
              <p:cNvSpPr>
                <a:spLocks noChangeShapeType="1"/>
              </p:cNvSpPr>
              <p:nvPr/>
            </p:nvSpPr>
            <p:spPr bwMode="auto">
              <a:xfrm>
                <a:off x="7996238" y="4332288"/>
                <a:ext cx="0" cy="14288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Line 246"/>
              <p:cNvSpPr>
                <a:spLocks noChangeShapeType="1"/>
              </p:cNvSpPr>
              <p:nvPr/>
            </p:nvSpPr>
            <p:spPr bwMode="auto">
              <a:xfrm flipH="1">
                <a:off x="804545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Line 247"/>
              <p:cNvSpPr>
                <a:spLocks noChangeShapeType="1"/>
              </p:cNvSpPr>
              <p:nvPr/>
            </p:nvSpPr>
            <p:spPr bwMode="auto">
              <a:xfrm flipH="1">
                <a:off x="8064500" y="4414838"/>
                <a:ext cx="14288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Line 248"/>
              <p:cNvSpPr>
                <a:spLocks noChangeShapeType="1"/>
              </p:cNvSpPr>
              <p:nvPr/>
            </p:nvSpPr>
            <p:spPr bwMode="auto">
              <a:xfrm flipH="1" flipV="1">
                <a:off x="804545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Line 249"/>
              <p:cNvSpPr>
                <a:spLocks noChangeShapeType="1"/>
              </p:cNvSpPr>
              <p:nvPr/>
            </p:nvSpPr>
            <p:spPr bwMode="auto">
              <a:xfrm flipV="1">
                <a:off x="793750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Line 250"/>
              <p:cNvSpPr>
                <a:spLocks noChangeShapeType="1"/>
              </p:cNvSpPr>
              <p:nvPr/>
            </p:nvSpPr>
            <p:spPr bwMode="auto">
              <a:xfrm>
                <a:off x="7913688" y="4414838"/>
                <a:ext cx="15875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Line 251"/>
              <p:cNvSpPr>
                <a:spLocks noChangeShapeType="1"/>
              </p:cNvSpPr>
              <p:nvPr/>
            </p:nvSpPr>
            <p:spPr bwMode="auto">
              <a:xfrm>
                <a:off x="793750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5" name="Freeform 54"/>
          <p:cNvSpPr/>
          <p:nvPr/>
        </p:nvSpPr>
        <p:spPr>
          <a:xfrm>
            <a:off x="0" y="1"/>
            <a:ext cx="7438858" cy="6857999"/>
          </a:xfrm>
          <a:custGeom>
            <a:avLst/>
            <a:gdLst>
              <a:gd name="connsiteX0" fmla="*/ 0 w 7438858"/>
              <a:gd name="connsiteY0" fmla="*/ 0 h 6857999"/>
              <a:gd name="connsiteX1" fmla="*/ 3586150 w 7438858"/>
              <a:gd name="connsiteY1" fmla="*/ 0 h 6857999"/>
              <a:gd name="connsiteX2" fmla="*/ 3628571 w 7438858"/>
              <a:gd name="connsiteY2" fmla="*/ 14514 h 6857999"/>
              <a:gd name="connsiteX3" fmla="*/ 6154057 w 7438858"/>
              <a:gd name="connsiteY3" fmla="*/ 1886857 h 6857999"/>
              <a:gd name="connsiteX4" fmla="*/ 5965371 w 7438858"/>
              <a:gd name="connsiteY4" fmla="*/ 3730171 h 6857999"/>
              <a:gd name="connsiteX5" fmla="*/ 6386286 w 7438858"/>
              <a:gd name="connsiteY5" fmla="*/ 4688114 h 6857999"/>
              <a:gd name="connsiteX6" fmla="*/ 6096000 w 7438858"/>
              <a:gd name="connsiteY6" fmla="*/ 6270171 h 6857999"/>
              <a:gd name="connsiteX7" fmla="*/ 7291614 w 7438858"/>
              <a:gd name="connsiteY7" fmla="*/ 6809014 h 6857999"/>
              <a:gd name="connsiteX8" fmla="*/ 7438858 w 7438858"/>
              <a:gd name="connsiteY8" fmla="*/ 6857999 h 6857999"/>
              <a:gd name="connsiteX9" fmla="*/ 0 w 7438858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38858" h="6857999">
                <a:moveTo>
                  <a:pt x="0" y="0"/>
                </a:moveTo>
                <a:lnTo>
                  <a:pt x="3586150" y="0"/>
                </a:lnTo>
                <a:lnTo>
                  <a:pt x="3628571" y="14514"/>
                </a:lnTo>
                <a:cubicBezTo>
                  <a:pt x="4852609" y="420914"/>
                  <a:pt x="5764590" y="1267581"/>
                  <a:pt x="6154057" y="1886857"/>
                </a:cubicBezTo>
                <a:cubicBezTo>
                  <a:pt x="6543524" y="2506133"/>
                  <a:pt x="5926666" y="3263295"/>
                  <a:pt x="5965371" y="3730171"/>
                </a:cubicBezTo>
                <a:cubicBezTo>
                  <a:pt x="6004076" y="4197047"/>
                  <a:pt x="6364515" y="4264781"/>
                  <a:pt x="6386286" y="4688114"/>
                </a:cubicBezTo>
                <a:cubicBezTo>
                  <a:pt x="6408057" y="5111447"/>
                  <a:pt x="5914572" y="5856514"/>
                  <a:pt x="6096000" y="6270171"/>
                </a:cubicBezTo>
                <a:cubicBezTo>
                  <a:pt x="6186714" y="6477000"/>
                  <a:pt x="6823529" y="6657824"/>
                  <a:pt x="7291614" y="6809014"/>
                </a:cubicBezTo>
                <a:lnTo>
                  <a:pt x="743885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7700" y="3316421"/>
            <a:ext cx="4241541" cy="854075"/>
          </a:xfrm>
        </p:spPr>
        <p:txBody>
          <a:bodyPr>
            <a:noAutofit/>
          </a:bodyPr>
          <a:lstStyle/>
          <a:p>
            <a:r>
              <a:rPr lang="en-US" sz="6000" dirty="0"/>
              <a:t>Conclusion</a:t>
            </a:r>
            <a:r>
              <a:rPr lang="en-US" sz="6000" dirty="0">
                <a:solidFill>
                  <a:schemeClr val="bg1"/>
                </a:solidFill>
              </a:rPr>
              <a:t> </a:t>
            </a:r>
            <a:endParaRPr lang="en-US" sz="6000" dirty="0"/>
          </a:p>
        </p:txBody>
      </p:sp>
      <p:sp>
        <p:nvSpPr>
          <p:cNvPr id="62" name="Slide Number Placeholder 6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Round Same Side Corner Rectangle 62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335031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Thanks for Listening</a:t>
            </a:r>
            <a:br>
              <a:rPr lang="en-US" sz="80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Any Questions? 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8137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213</Words>
  <Application>Microsoft Office PowerPoint</Application>
  <PresentationFormat>Widescreen</PresentationFormat>
  <Paragraphs>54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Franklin Gothic Demi</vt:lpstr>
      <vt:lpstr>Office Theme</vt:lpstr>
      <vt:lpstr>PowerPoint Presentation</vt:lpstr>
      <vt:lpstr>OUTLINE</vt:lpstr>
      <vt:lpstr>Introduction</vt:lpstr>
      <vt:lpstr>Data Used</vt:lpstr>
      <vt:lpstr>Analysis</vt:lpstr>
      <vt:lpstr>Analysis</vt:lpstr>
      <vt:lpstr>Analysis</vt:lpstr>
      <vt:lpstr>Conclusion </vt:lpstr>
      <vt:lpstr>Thanks for Listening Any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AHMED EMAD FAHD ALMUAYBID</cp:lastModifiedBy>
  <cp:revision>130</cp:revision>
  <dcterms:created xsi:type="dcterms:W3CDTF">2019-06-28T10:05:41Z</dcterms:created>
  <dcterms:modified xsi:type="dcterms:W3CDTF">2021-09-30T05:05:10Z</dcterms:modified>
</cp:coreProperties>
</file>

<file path=docProps/thumbnail.jpeg>
</file>